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</p:sldIdLst>
  <p:sldSz cy="5143500" cx="9144000"/>
  <p:notesSz cx="6858000" cy="9144000"/>
  <p:embeddedFontLst>
    <p:embeddedFont>
      <p:font typeface="Play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6370B7-3FDF-46F5-9D0E-085D098B6C15}">
  <a:tblStyle styleId="{056370B7-3FDF-46F5-9D0E-085D098B6C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4AB8446-F856-4113-A5E0-850E434383D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1" Type="http://schemas.openxmlformats.org/officeDocument/2006/relationships/font" Target="fonts/Play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Play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1aa015d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1aa015d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0d643345a_4_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d0d643345a_4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1aa015d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1aa015d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0d643345a_4_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d0d643345a_4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0d643345a_4_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d0d643345a_4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0d643345a_4_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d0d643345a_4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0d643345a_4_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d0d643345a_4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1aa015d9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1aa015d9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1aa015d9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1aa015d9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There has never been a “lethal” confrontation between the US and Russia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There have been three cold wars</a:t>
            </a:r>
            <a:endParaRPr>
              <a:solidFill>
                <a:schemeClr val="dk1"/>
              </a:solidFill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Char char="-"/>
            </a:pPr>
            <a:r>
              <a:rPr lang="en">
                <a:solidFill>
                  <a:schemeClr val="dk1"/>
                </a:solidFill>
              </a:rPr>
              <a:t>The Democratic Party in power during two</a:t>
            </a:r>
            <a:endParaRPr>
              <a:solidFill>
                <a:schemeClr val="dk1"/>
              </a:solidFill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Char char="-"/>
            </a:pPr>
            <a:r>
              <a:rPr lang="en">
                <a:solidFill>
                  <a:schemeClr val="dk1"/>
                </a:solidFill>
              </a:rPr>
              <a:t>Negotiations were always made </a:t>
            </a:r>
            <a:endParaRPr>
              <a:solidFill>
                <a:schemeClr val="dk1"/>
              </a:solidFill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Char char="-"/>
            </a:pPr>
            <a:r>
              <a:rPr lang="en">
                <a:solidFill>
                  <a:schemeClr val="dk1"/>
                </a:solidFill>
              </a:rPr>
              <a:t>Geopolitical events always increased tensions </a:t>
            </a:r>
            <a:endParaRPr sz="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1aa015d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1aa015d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24abb9f5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24abb9f5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1aa015d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1aa015d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2784fd4f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d2784fd4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1aa015d9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1aa015d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2438af57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2438af57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2438af5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2438af5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 has been supportive towards Ukraine thereby the defeat can possibly increase tensions between US and Russia.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2438af5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2438af5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2438af57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d2438af57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2438af5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d2438af5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d2438af5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d2438af5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1aa015d98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d1aa015d98_6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0d643345a_4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d0d643345a_4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1aa015d9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d1aa015d9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1aa015d98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d1aa015d98_6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d1aa015d98_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d1aa015d98_6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d1aa015d98_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d1aa015d98_6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1aa015d98_6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d1aa015d98_6_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1aa015d98_6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d1aa015d98_6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1aa015d98_6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d1aa015d98_6_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1aa015d98_6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2d1aa015d98_6_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d1aa015d98_6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d1aa015d98_6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d1aa015d98_6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d1aa015d98_6_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0d643345a_4_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d0d643345a_4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1aa015d98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d1aa015d98_6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d1aa015d98_6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d1aa015d98_6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1aa015d98_6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d1aa015d98_6_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d1aa015d98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d1aa015d98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d1aa015d98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d1aa015d98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1aa015d98_6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d1aa015d98_6_1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1aa015d98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d1aa015d98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d24abb9f56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d24abb9f5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2438af57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d2438af57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d1aa015d9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d1aa015d9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0d643345a_4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d0d643345a_4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d0d643345a_4_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d281f82be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d281f82b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d281f82be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d281f82b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0d643345a_4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d0d643345a_4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0d643345a_4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d0d643345a_4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0d643345a_4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d0d643345a_4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0d643345a_4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d0d643345a_4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5" name="Google Shape;145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5" name="Google Shape;165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en.wikipedia.org/wiki/England_national_football_team" TargetMode="External"/><Relationship Id="rId4" Type="http://schemas.openxmlformats.org/officeDocument/2006/relationships/hyperlink" Target="https://www.englandfootball.com/" TargetMode="External"/><Relationship Id="rId5" Type="http://schemas.openxmlformats.org/officeDocument/2006/relationships/hyperlink" Target="https://www.bbc.com/sport/football/68671206" TargetMode="External"/><Relationship Id="rId6" Type="http://schemas.openxmlformats.org/officeDocument/2006/relationships/hyperlink" Target="https://www.bbc.com/sport/football/68668152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reuters.com/world/europe/russias-putin-run-again-president-2024-2023-12-08/" TargetMode="External"/><Relationship Id="rId4" Type="http://schemas.openxmlformats.org/officeDocument/2006/relationships/hyperlink" Target="https://www.state.gov/u-s-relations-with-russia/" TargetMode="External"/><Relationship Id="rId11" Type="http://schemas.openxmlformats.org/officeDocument/2006/relationships/hyperlink" Target="https://ua.usembassy.gov/our-relationship/policy-history/#:~:text=The%20United%20States%20and%20Ukraine,%2C%20aircraft%2C%20and%20agricultural%20products" TargetMode="External"/><Relationship Id="rId10" Type="http://schemas.openxmlformats.org/officeDocument/2006/relationships/hyperlink" Target="https://ua.usembassy.gov/our-relationship/policy-history/#:~:text=The%20United%20States%20and%20Ukraine,%2C%20aircraft%2C%20and%20agricultural%20products" TargetMode="External"/><Relationship Id="rId9" Type="http://schemas.openxmlformats.org/officeDocument/2006/relationships/hyperlink" Target="https://www.bbc.com/news/world-europe-68778338" TargetMode="External"/><Relationship Id="rId5" Type="http://schemas.openxmlformats.org/officeDocument/2006/relationships/hyperlink" Target="https://history.state.gov/milestones/1961-1968/cuban-missile-crisis" TargetMode="External"/><Relationship Id="rId6" Type="http://schemas.openxmlformats.org/officeDocument/2006/relationships/hyperlink" Target="https://history.state.gov/milestones/1977-1980/soviet-invasion-afghanistan" TargetMode="External"/><Relationship Id="rId7" Type="http://schemas.openxmlformats.org/officeDocument/2006/relationships/hyperlink" Target="https://www.state.gov/u-s-relations-with-russia/" TargetMode="External"/><Relationship Id="rId8" Type="http://schemas.openxmlformats.org/officeDocument/2006/relationships/hyperlink" Target="https://projects.fivethirtyeight.com/polls/president-general/2024/national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g.com/en/trading-strategies/impact_of_naturaldisasterandwars-231208" TargetMode="External"/><Relationship Id="rId10" Type="http://schemas.openxmlformats.org/officeDocument/2006/relationships/hyperlink" Target="https://web.stanford.edu/~ishuwar/Disasters_Stocks_Current.pdf" TargetMode="External"/><Relationship Id="rId13" Type="http://schemas.openxmlformats.org/officeDocument/2006/relationships/hyperlink" Target="https://www.undrr.org/media/48008/download?startDownload=20240428" TargetMode="External"/><Relationship Id="rId12" Type="http://schemas.openxmlformats.org/officeDocument/2006/relationships/hyperlink" Target="https://www.ncei.noaa.gov/access/billions/" TargetMode="Externa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macrotrends.net/1358/dow-jones-industrial-average-last-10-years" TargetMode="External"/><Relationship Id="rId4" Type="http://schemas.openxmlformats.org/officeDocument/2006/relationships/hyperlink" Target="https://www.jpmorgan.com/insights/outlook/market-outlook/geopolitical-unrest-assessing-market-implications" TargetMode="External"/><Relationship Id="rId9" Type="http://schemas.openxmlformats.org/officeDocument/2006/relationships/hyperlink" Target="https://www.gartner.com/en/newsroom/press-releases/01-17-2024-gartner-forecasts-worldwide-it-spending-to-grow-six-point-eight-percent-in-2024" TargetMode="External"/><Relationship Id="rId15" Type="http://schemas.openxmlformats.org/officeDocument/2006/relationships/hyperlink" Target="https://www.investopedia.com/terms/m/marketsentiment.asp" TargetMode="External"/><Relationship Id="rId14" Type="http://schemas.openxmlformats.org/officeDocument/2006/relationships/hyperlink" Target="https://www.forbes.com/advisor/investing/how-do-elections-affect-the-stock-market/" TargetMode="External"/><Relationship Id="rId16" Type="http://schemas.openxmlformats.org/officeDocument/2006/relationships/hyperlink" Target="https://www.cbre.com/insights/reports/2024-global-investor-intentions-survey" TargetMode="External"/><Relationship Id="rId5" Type="http://schemas.openxmlformats.org/officeDocument/2006/relationships/hyperlink" Target="https://economictimes.indiatimes.com/markets/stocks/news/how-will-the-israel-palestine-war-impact-financial-markets-is-there-any-historical-reference-to-this/articleshow/104362098.cms?from=mdr" TargetMode="External"/><Relationship Id="rId6" Type="http://schemas.openxmlformats.org/officeDocument/2006/relationships/hyperlink" Target="https://www.reuters.com/markets/global-markets-middle-east-conflict-2023-10-18/" TargetMode="External"/><Relationship Id="rId7" Type="http://schemas.openxmlformats.org/officeDocument/2006/relationships/hyperlink" Target="https://www.lpl.com/research/blog/middle-east-conflict-how-stocks-react-to-geopolitical-shock.html" TargetMode="External"/><Relationship Id="rId8" Type="http://schemas.openxmlformats.org/officeDocument/2006/relationships/hyperlink" Target="https://www.statista.com/outlook/tmo/it-services/united-states#revenue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idx="1" type="subTitle"/>
          </p:nvPr>
        </p:nvSpPr>
        <p:spPr>
          <a:xfrm>
            <a:off x="4572000" y="3783150"/>
            <a:ext cx="4131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2:   </a:t>
            </a:r>
            <a:r>
              <a:rPr lang="en" sz="1800"/>
              <a:t>Nod</a:t>
            </a:r>
            <a:r>
              <a:rPr lang="en" sz="1800"/>
              <a:t>ir Khamdamov</a:t>
            </a:r>
            <a:endParaRPr sz="1800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Rupali Madishetty</a:t>
            </a:r>
            <a:endParaRPr sz="1800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Julia Toler</a:t>
            </a:r>
            <a:endParaRPr sz="1800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Naman Sharma</a:t>
            </a:r>
            <a:endParaRPr sz="180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00" y="1663650"/>
            <a:ext cx="3412650" cy="35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ctrTitle"/>
          </p:nvPr>
        </p:nvSpPr>
        <p:spPr>
          <a:xfrm>
            <a:off x="311700" y="213950"/>
            <a:ext cx="8520600" cy="10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Super Forecasting Project</a:t>
            </a:r>
            <a:endParaRPr b="1"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1080250" y="273850"/>
            <a:ext cx="74352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Conclusion on Rankings effect</a:t>
            </a:r>
            <a:endParaRPr sz="2400"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628650" y="1445425"/>
            <a:ext cx="4177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 Group stage or Round of 16 with Chances about even (</a:t>
            </a:r>
            <a:r>
              <a:rPr b="1" lang="en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P1=46%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2" y="91669"/>
            <a:ext cx="803087" cy="10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080" y="124240"/>
            <a:ext cx="657813" cy="102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350" y="1268050"/>
            <a:ext cx="3074725" cy="33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628650" y="273844"/>
            <a:ext cx="7886700" cy="640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anager’s experience</a:t>
            </a:r>
            <a:endParaRPr b="1" sz="2400"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628649" y="2044041"/>
            <a:ext cx="4953600" cy="25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Gareth Southgate, team manager since 2016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EuroCup 2020 final 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emi-final of a World Cup 2018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op of EuroCup 2024 qualification group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6288" y="1268016"/>
            <a:ext cx="2481470" cy="336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1039025" y="273850"/>
            <a:ext cx="70953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Conclusion on Manager’s Effect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628650" y="1369225"/>
            <a:ext cx="4177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 Quarter-final with Probable chance (</a:t>
            </a:r>
            <a:r>
              <a:rPr b="1" lang="en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n" sz="14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=72%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07" name="Google Shape;3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2" y="91669"/>
            <a:ext cx="803087" cy="10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080" y="124240"/>
            <a:ext cx="657813" cy="102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8200" y="1369225"/>
            <a:ext cx="2526115" cy="32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628650" y="273844"/>
            <a:ext cx="7886700" cy="69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England’s UEFA Euro 2020 squad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718" y="927305"/>
            <a:ext cx="3848564" cy="394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England’s possible UEFA Euro 2024 squad*</a:t>
            </a:r>
            <a:endParaRPr b="1" sz="2400"/>
          </a:p>
        </p:txBody>
      </p:sp>
      <p:sp>
        <p:nvSpPr>
          <p:cNvPr id="323" name="Google Shape;323;p50"/>
          <p:cNvSpPr txBox="1"/>
          <p:nvPr>
            <p:ph idx="1" type="body"/>
          </p:nvPr>
        </p:nvSpPr>
        <p:spPr>
          <a:xfrm>
            <a:off x="628650" y="1188491"/>
            <a:ext cx="8154000" cy="3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Goalkeepers: 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Jordan Pickford, Aaron Ramsdale, Jack Butland.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Defenders: 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Kyle Walker, Kieran Trippier, John Stones, Harry Maguire, Ezri Konsa, Joe Gomez, Luke Shaw.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Midfielders: 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Declan Rice, Kobbie Mainoo, Jude Bellingham, James Maddison, Trent Alexander-Arnold, Jordan Henderson.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Forwards: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 Bukayo Saka, Harry Kane, Phil Foden, Ivan Toney, Marcus Rashford, Jarrod Bowen, Anthony Gordon.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*- BBC Sport editor Phil McNulty’s forecast</a:t>
            </a:r>
            <a:endParaRPr sz="12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628650" y="139194"/>
            <a:ext cx="7886700" cy="560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Outstanding players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685800" y="952477"/>
            <a:ext cx="48153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Kane, Foden, Belligham are among Top #11 goal scorers 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Saka are one of the best wingers 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Declan Rice is the most expensive British player 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Kyle Walker is now one of the most experienced 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any other star players</a:t>
            </a:r>
            <a:endParaRPr sz="1800"/>
          </a:p>
          <a:p>
            <a:pPr indent="-381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-381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32" name="Google Shape;332;p51"/>
          <p:cNvSpPr txBox="1"/>
          <p:nvPr/>
        </p:nvSpPr>
        <p:spPr>
          <a:xfrm>
            <a:off x="685800" y="3975599"/>
            <a:ext cx="8097000" cy="6966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 on players’ effect: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Semi-final with Probable chance (</a:t>
            </a:r>
            <a:r>
              <a:rPr b="1" i="0" lang="en" sz="1800" u="none" cap="none" strike="noStrike">
                <a:solidFill>
                  <a:srgbClr val="00B050"/>
                </a:solidFill>
              </a:rPr>
              <a:t>P</a:t>
            </a:r>
            <a:r>
              <a:rPr b="1" i="0" lang="en" sz="1400" u="none" cap="none" strike="noStrike">
                <a:solidFill>
                  <a:srgbClr val="00B050"/>
                </a:solidFill>
              </a:rPr>
              <a:t>3</a:t>
            </a:r>
            <a:r>
              <a:rPr b="1" i="0" lang="en" sz="1800" u="none" cap="none" strike="noStrike">
                <a:solidFill>
                  <a:srgbClr val="00B050"/>
                </a:solidFill>
              </a:rPr>
              <a:t>=74%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/>
          </a:p>
        </p:txBody>
      </p:sp>
      <p:pic>
        <p:nvPicPr>
          <p:cNvPr id="333" name="Google Shape;33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5304" y="1338476"/>
            <a:ext cx="3057362" cy="228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Overall Conclusion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628651" y="1369219"/>
            <a:ext cx="4282563" cy="24358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7200">
                <a:latin typeface="Arial"/>
                <a:ea typeface="Arial"/>
                <a:cs typeface="Arial"/>
                <a:sym typeface="Arial"/>
              </a:rPr>
              <a:t>Always unpredictable </a:t>
            </a:r>
            <a:endParaRPr sz="72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7200">
                <a:latin typeface="Arial"/>
                <a:ea typeface="Arial"/>
                <a:cs typeface="Arial"/>
                <a:sym typeface="Arial"/>
              </a:rPr>
              <a:t>Favorable group fixture </a:t>
            </a:r>
            <a:endParaRPr sz="72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72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" sz="7200">
                <a:latin typeface="Arial"/>
                <a:ea typeface="Arial"/>
                <a:cs typeface="Arial"/>
                <a:sym typeface="Arial"/>
              </a:rPr>
              <a:t>est team of excellent players</a:t>
            </a:r>
            <a:endParaRPr sz="72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72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7200">
                <a:latin typeface="Arial"/>
                <a:ea typeface="Arial"/>
                <a:cs typeface="Arial"/>
                <a:sym typeface="Arial"/>
              </a:rPr>
              <a:t>ecord-breaking coach</a:t>
            </a:r>
            <a:endParaRPr sz="72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7200">
                <a:latin typeface="Arial"/>
                <a:ea typeface="Arial"/>
                <a:cs typeface="Arial"/>
                <a:sym typeface="Arial"/>
              </a:rPr>
              <a:t>Top ranked team</a:t>
            </a:r>
            <a:endParaRPr sz="72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7200">
                <a:latin typeface="Arial"/>
                <a:ea typeface="Arial"/>
                <a:cs typeface="Arial"/>
                <a:sym typeface="Arial"/>
              </a:rPr>
              <a:t>Vulnerability over other favorites </a:t>
            </a:r>
            <a:endParaRPr sz="7200"/>
          </a:p>
          <a:p>
            <a:pPr indent="-50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363" y="1353818"/>
            <a:ext cx="3653798" cy="243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/>
          <p:nvPr/>
        </p:nvSpPr>
        <p:spPr>
          <a:xfrm>
            <a:off x="693173" y="3975599"/>
            <a:ext cx="8015987" cy="353053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team will advance to Semi-final with Probable chance (</a:t>
            </a:r>
            <a:r>
              <a:rPr b="1" i="0" lang="en" sz="1800" u="none" cap="none" strike="noStrike">
                <a:solidFill>
                  <a:schemeClr val="dk1"/>
                </a:solidFill>
              </a:rPr>
              <a:t>P=74%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United States Vs. Russia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Will there be a lethal confrontation between the national military forces of Russia and the United States before December 31, 2024?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375" y="2376855"/>
            <a:ext cx="3148675" cy="21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458337"/>
            <a:ext cx="3712950" cy="19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US vs. Russia Overview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4"/>
          <p:cNvSpPr txBox="1"/>
          <p:nvPr>
            <p:ph idx="1" type="body"/>
          </p:nvPr>
        </p:nvSpPr>
        <p:spPr>
          <a:xfrm>
            <a:off x="208800" y="1268050"/>
            <a:ext cx="4363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Three notable clashes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Democratic Party in power during two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Negotiations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of peace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Geopolitical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events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There has never been a “lethal” confrontation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82928"/>
            <a:ext cx="4173225" cy="23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Clashes Between US and Russia 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6" name="Google Shape;366;p55"/>
          <p:cNvGraphicFramePr/>
          <p:nvPr/>
        </p:nvGraphicFramePr>
        <p:xfrm>
          <a:off x="386775" y="119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{056370B7-3FDF-46F5-9D0E-085D098B6C15}</a:tableStyleId>
              </a:tblPr>
              <a:tblGrid>
                <a:gridCol w="1666500"/>
                <a:gridCol w="1666500"/>
                <a:gridCol w="1666500"/>
                <a:gridCol w="1666500"/>
                <a:gridCol w="1666500"/>
              </a:tblGrid>
              <a:tr h="37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Conflict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FFDC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Year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FFDC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Negotiations 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FFDC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Party In Office 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FFDC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USSR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FFDC9B"/>
                    </a:solidFill>
                  </a:tcPr>
                </a:tc>
              </a:tr>
              <a:tr h="58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Korean and Vietnam War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1950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UNSC Discussions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Truman/ Democratic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Stalin</a:t>
                      </a:r>
                      <a:endParaRPr sz="1800"/>
                    </a:p>
                  </a:txBody>
                  <a:tcPr marT="63500" marB="63500" marR="63500" marL="63500"/>
                </a:tc>
              </a:tr>
              <a:tr h="80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Cuban Missile Crisis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1962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Public Agreement - ban missiles on Cuba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JFK/Republican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Kruschev</a:t>
                      </a:r>
                      <a:endParaRPr sz="1800"/>
                    </a:p>
                  </a:txBody>
                  <a:tcPr marT="63500" marB="63500" marR="63500" marL="63500"/>
                </a:tc>
              </a:tr>
              <a:tr h="70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Afghanistan War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1978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SALT II Treaty, 1979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Carter/ Democratic 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Gorbachev</a:t>
                      </a:r>
                      <a:endParaRPr sz="1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idx="1" type="subTitle"/>
          </p:nvPr>
        </p:nvSpPr>
        <p:spPr>
          <a:xfrm>
            <a:off x="868050" y="226013"/>
            <a:ext cx="719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How far will the England National Team advance in the 2024 European Football Championship?</a:t>
            </a:r>
            <a:endParaRPr b="1" sz="2400"/>
          </a:p>
        </p:txBody>
      </p:sp>
      <p:pic>
        <p:nvPicPr>
          <p:cNvPr id="212" name="Google Shape;2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2" y="91669"/>
            <a:ext cx="803087" cy="10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080" y="124240"/>
            <a:ext cx="657813" cy="102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975" y="1305875"/>
            <a:ext cx="5804049" cy="348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628650" y="297325"/>
            <a:ext cx="7886700" cy="92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Bayesian Prior 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6"/>
          <p:cNvSpPr txBox="1"/>
          <p:nvPr>
            <p:ph idx="1" type="body"/>
          </p:nvPr>
        </p:nvSpPr>
        <p:spPr>
          <a:xfrm>
            <a:off x="1258300" y="2192175"/>
            <a:ext cx="3193800" cy="239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3/70 →  </a:t>
            </a:r>
            <a:r>
              <a:rPr b="1" lang="en"/>
              <a:t>4.29%</a:t>
            </a:r>
            <a:endParaRPr b="1"/>
          </a:p>
        </p:txBody>
      </p:sp>
      <p:sp>
        <p:nvSpPr>
          <p:cNvPr id="373" name="Google Shape;373;p56"/>
          <p:cNvSpPr txBox="1"/>
          <p:nvPr>
            <p:ph idx="1" type="body"/>
          </p:nvPr>
        </p:nvSpPr>
        <p:spPr>
          <a:xfrm>
            <a:off x="531200" y="1116000"/>
            <a:ext cx="7886700" cy="81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How many cold wars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occurred between the US and Russia over the past 70 years?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25" y="2249075"/>
            <a:ext cx="4732500" cy="14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628650" y="297325"/>
            <a:ext cx="7886700" cy="92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Cluster Questions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1059650" y="2076375"/>
            <a:ext cx="3910200" cy="127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US Elections 2024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Russia-Ukraine War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Lethal Confrontation History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00" y="1303387"/>
            <a:ext cx="2524900" cy="25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US Elections - 2024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8"/>
          <p:cNvSpPr txBox="1"/>
          <p:nvPr>
            <p:ph idx="1" type="body"/>
          </p:nvPr>
        </p:nvSpPr>
        <p:spPr>
          <a:xfrm>
            <a:off x="628650" y="108809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Will democratic party continue to be in power and would that increase tensions between US and Russia? 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50" y="1667600"/>
            <a:ext cx="6022751" cy="3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/>
        </p:nvSpPr>
        <p:spPr>
          <a:xfrm>
            <a:off x="319525" y="1713475"/>
            <a:ext cx="4027800" cy="1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chemeClr val="dk1"/>
                </a:solidFill>
              </a:rPr>
              <a:t>Democratic party win is </a:t>
            </a:r>
            <a:r>
              <a:rPr b="1" lang="en" sz="1800">
                <a:solidFill>
                  <a:schemeClr val="dk1"/>
                </a:solidFill>
              </a:rPr>
              <a:t>40.8%</a:t>
            </a:r>
            <a:r>
              <a:rPr lang="en" sz="1800">
                <a:solidFill>
                  <a:schemeClr val="dk1"/>
                </a:solidFill>
              </a:rPr>
              <a:t> (backed by </a:t>
            </a:r>
            <a:r>
              <a:rPr lang="en" sz="1800">
                <a:solidFill>
                  <a:schemeClr val="dk1"/>
                </a:solidFill>
              </a:rPr>
              <a:t>Projects 538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chemeClr val="dk1"/>
                </a:solidFill>
              </a:rPr>
              <a:t>US-Russia Confrontation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2%</a:t>
            </a:r>
            <a:r>
              <a:rPr lang="en" sz="1800">
                <a:solidFill>
                  <a:schemeClr val="dk1"/>
                </a:solidFill>
              </a:rPr>
              <a:t> (basis possible policy changes)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3654225" y="3938900"/>
            <a:ext cx="1714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</a:rPr>
              <a:t>P1 = 0.816%</a:t>
            </a:r>
            <a:endParaRPr sz="1800">
              <a:solidFill>
                <a:srgbClr val="00B050"/>
              </a:solidFill>
            </a:endParaRPr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750" y="1802881"/>
            <a:ext cx="4491875" cy="125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Russia - Ukraine War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0"/>
          <p:cNvSpPr txBox="1"/>
          <p:nvPr>
            <p:ph idx="1" type="body"/>
          </p:nvPr>
        </p:nvSpPr>
        <p:spPr>
          <a:xfrm>
            <a:off x="628650" y="101189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Will there be Ukraine's defeat by 2024 and an increase in tensions?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0"/>
          <p:cNvSpPr txBox="1"/>
          <p:nvPr/>
        </p:nvSpPr>
        <p:spPr>
          <a:xfrm>
            <a:off x="953550" y="2177175"/>
            <a:ext cx="40395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Ukraine’s defeat by 2024 is most probable as per BBC News.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US Support: Tension Increase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425" y="2177163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/>
        </p:nvSpPr>
        <p:spPr>
          <a:xfrm>
            <a:off x="289288" y="1505838"/>
            <a:ext cx="4027800" cy="1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chemeClr val="dk1"/>
                </a:solidFill>
              </a:rPr>
              <a:t>Ukraine Defeat: Tension Likely </a:t>
            </a:r>
            <a:r>
              <a:rPr b="1" lang="en" sz="1800">
                <a:solidFill>
                  <a:schemeClr val="dk1"/>
                </a:solidFill>
              </a:rPr>
              <a:t>60%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chemeClr val="dk1"/>
                </a:solidFill>
              </a:rPr>
              <a:t>Lethal Confrontation Unlikely→ </a:t>
            </a:r>
            <a:r>
              <a:rPr b="1" lang="en" sz="1800">
                <a:solidFill>
                  <a:schemeClr val="dk1"/>
                </a:solidFill>
              </a:rPr>
              <a:t>5%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09" name="Google Shape;409;p61"/>
          <p:cNvSpPr txBox="1"/>
          <p:nvPr/>
        </p:nvSpPr>
        <p:spPr>
          <a:xfrm>
            <a:off x="3678300" y="3922225"/>
            <a:ext cx="178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</a:rPr>
              <a:t>P2 = 3%</a:t>
            </a:r>
            <a:endParaRPr sz="1800">
              <a:solidFill>
                <a:srgbClr val="00B050"/>
              </a:solidFill>
            </a:endParaRPr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88" y="1614069"/>
            <a:ext cx="4498638" cy="108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628650" y="3500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Lethal Confrontation History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725525" y="1326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Has there ever been any lethal confrontation between two nuclear superpowers in the history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?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2"/>
          <p:cNvSpPr txBox="1"/>
          <p:nvPr/>
        </p:nvSpPr>
        <p:spPr>
          <a:xfrm>
            <a:off x="953550" y="2412050"/>
            <a:ext cx="39192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Never, but if it did then the world as we know it could end.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863" y="18738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 txBox="1"/>
          <p:nvPr/>
        </p:nvSpPr>
        <p:spPr>
          <a:xfrm>
            <a:off x="303850" y="1939425"/>
            <a:ext cx="4027800" cy="1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chemeClr val="dk1"/>
                </a:solidFill>
              </a:rPr>
              <a:t>Highly unlikely lethal confrontation; probability 2%.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4" name="Google Shape;424;p63"/>
          <p:cNvSpPr txBox="1"/>
          <p:nvPr/>
        </p:nvSpPr>
        <p:spPr>
          <a:xfrm>
            <a:off x="3800075" y="4016150"/>
            <a:ext cx="10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</a:rPr>
              <a:t>P3 = 0%</a:t>
            </a:r>
            <a:endParaRPr sz="1800">
              <a:solidFill>
                <a:srgbClr val="00B050"/>
              </a:solidFill>
            </a:endParaRPr>
          </a:p>
        </p:txBody>
      </p:sp>
      <p:pic>
        <p:nvPicPr>
          <p:cNvPr id="425" name="Google Shape;4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350" y="1645856"/>
            <a:ext cx="4495800" cy="116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4"/>
          <p:cNvSpPr txBox="1"/>
          <p:nvPr>
            <p:ph idx="1" type="body"/>
          </p:nvPr>
        </p:nvSpPr>
        <p:spPr>
          <a:xfrm>
            <a:off x="761700" y="996200"/>
            <a:ext cx="7886700" cy="129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Bayesian Prior + P1 + P2 + P3 → 4.29% + 0.816% + 3% + 0%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                                                    =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8.1%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975" y="2294900"/>
            <a:ext cx="3248100" cy="2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4"/>
          <p:cNvSpPr txBox="1"/>
          <p:nvPr>
            <p:ph idx="1" type="body"/>
          </p:nvPr>
        </p:nvSpPr>
        <p:spPr>
          <a:xfrm>
            <a:off x="761700" y="2155850"/>
            <a:ext cx="3582900" cy="349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Almost impossible but there is always a chance.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idx="4294967295" type="title"/>
          </p:nvPr>
        </p:nvSpPr>
        <p:spPr>
          <a:xfrm>
            <a:off x="667225" y="1872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Dow Jones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logo&#10;&#10;Description automatically generated" id="439" name="Google Shape;439;p6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082" y="1300491"/>
            <a:ext cx="2074200" cy="24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/>
          <p:nvPr>
            <p:ph idx="4294967295" type="body"/>
          </p:nvPr>
        </p:nvSpPr>
        <p:spPr>
          <a:xfrm>
            <a:off x="901205" y="1513491"/>
            <a:ext cx="3670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Stock market index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Established in 1896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Comprises 30 large-cap stocks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Reflects US economic health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Widely used investment benchmark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ctrTitle"/>
          </p:nvPr>
        </p:nvSpPr>
        <p:spPr>
          <a:xfrm>
            <a:off x="1501300" y="367915"/>
            <a:ext cx="6858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UEFA European Championship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9"/>
          <p:cNvSpPr txBox="1"/>
          <p:nvPr>
            <p:ph idx="1" type="subTitle"/>
          </p:nvPr>
        </p:nvSpPr>
        <p:spPr>
          <a:xfrm>
            <a:off x="475986" y="1585452"/>
            <a:ext cx="3665100" cy="24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Quick facts:</a:t>
            </a:r>
            <a:endParaRPr/>
          </a:p>
          <a:p>
            <a:pPr indent="-249555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second most popular </a:t>
            </a:r>
            <a:endParaRPr/>
          </a:p>
          <a:p>
            <a:pPr indent="-249555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very 4 years </a:t>
            </a:r>
            <a:endParaRPr/>
          </a:p>
          <a:p>
            <a:pPr indent="-249555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24 out of 54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eams </a:t>
            </a:r>
            <a:endParaRPr/>
          </a:p>
          <a:p>
            <a:pPr indent="-281940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Henri Delaunay Trophy</a:t>
            </a:r>
            <a:r>
              <a:rPr i="1" lang="en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3123" y="1585452"/>
            <a:ext cx="4284891" cy="240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080" y="124240"/>
            <a:ext cx="657813" cy="102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Dow Jones Industrial Average finish 2024 higher than 42,000?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00" y="1131775"/>
            <a:ext cx="6840325" cy="37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13" y="792588"/>
            <a:ext cx="5617175" cy="35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Bayesian Prior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8"/>
          <p:cNvSpPr txBox="1"/>
          <p:nvPr>
            <p:ph idx="1" type="body"/>
          </p:nvPr>
        </p:nvSpPr>
        <p:spPr>
          <a:xfrm>
            <a:off x="586775" y="12680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2023 year closure </a:t>
            </a:r>
            <a:r>
              <a:rPr b="1" lang="en" sz="1800"/>
              <a:t>37689.54</a:t>
            </a:r>
            <a:endParaRPr b="1" sz="1800"/>
          </a:p>
          <a:p>
            <a:pPr indent="-2032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Current average </a:t>
            </a:r>
            <a:r>
              <a:rPr b="1" lang="en" sz="1800"/>
              <a:t>37,880.35</a:t>
            </a:r>
            <a:endParaRPr b="1" sz="1800"/>
          </a:p>
          <a:p>
            <a:pPr indent="-2032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11.7 %</a:t>
            </a:r>
            <a:r>
              <a:rPr lang="en" sz="1800"/>
              <a:t> change required</a:t>
            </a:r>
            <a:endParaRPr sz="1800"/>
          </a:p>
          <a:p>
            <a:pPr indent="-1905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Only 8 times achieved</a:t>
            </a:r>
            <a:endParaRPr sz="1800"/>
          </a:p>
          <a:p>
            <a:pPr indent="-1905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" sz="1800">
                <a:solidFill>
                  <a:schemeClr val="accent6"/>
                </a:solidFill>
              </a:rPr>
              <a:t>40%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458" name="Google Shape;458;p6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459" name="Google Shape;4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963" y="1369225"/>
            <a:ext cx="45815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Cluster Questions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905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Geopolitical Events</a:t>
            </a:r>
            <a:endParaRPr sz="1800"/>
          </a:p>
          <a:p>
            <a:pPr indent="-1905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Technological Developments</a:t>
            </a:r>
            <a:endParaRPr sz="1800"/>
          </a:p>
          <a:p>
            <a:pPr indent="-1905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Natural Disasters and Pandemics</a:t>
            </a:r>
            <a:endParaRPr sz="1800"/>
          </a:p>
          <a:p>
            <a:pPr indent="-1905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Elections</a:t>
            </a:r>
            <a:endParaRPr sz="1800"/>
          </a:p>
          <a:p>
            <a:pPr indent="-1905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Market sentiment</a:t>
            </a:r>
            <a:endParaRPr sz="1800"/>
          </a:p>
          <a:p>
            <a:pPr indent="-762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800"/>
          </a:p>
        </p:txBody>
      </p:sp>
      <p:pic>
        <p:nvPicPr>
          <p:cNvPr id="466" name="Google Shape;466;p6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2006" y="1268016"/>
            <a:ext cx="3690992" cy="32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1) Geopolitical Events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7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</a:pPr>
            <a:r>
              <a:rPr lang="en" sz="1800"/>
              <a:t>Supply Disruptions</a:t>
            </a:r>
            <a:endParaRPr sz="1800"/>
          </a:p>
          <a:p>
            <a:pPr indent="-2032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</a:pPr>
            <a:r>
              <a:rPr lang="en" sz="1800"/>
              <a:t>Investor Sentiment Shifts</a:t>
            </a:r>
            <a:endParaRPr sz="1800"/>
          </a:p>
          <a:p>
            <a:pPr indent="-2032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</a:pPr>
            <a:r>
              <a:rPr lang="en" sz="1800"/>
              <a:t>Risk Premium Increases</a:t>
            </a:r>
            <a:endParaRPr sz="1800"/>
          </a:p>
          <a:p>
            <a:pPr indent="-2032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</a:pPr>
            <a:r>
              <a:rPr lang="en" sz="1800"/>
              <a:t>Demand Fluctuations</a:t>
            </a:r>
            <a:endParaRPr sz="1800"/>
          </a:p>
          <a:p>
            <a:pPr indent="-2032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</a:pPr>
            <a:r>
              <a:rPr lang="en" sz="1800"/>
              <a:t>Currency Volatility Rises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73" name="Google Shape;473;p7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150" y="1438853"/>
            <a:ext cx="3886200" cy="24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1"/>
          <p:cNvSpPr txBox="1"/>
          <p:nvPr>
            <p:ph idx="1" type="body"/>
          </p:nvPr>
        </p:nvSpPr>
        <p:spPr>
          <a:xfrm>
            <a:off x="596175" y="89276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highlight>
                  <a:srgbClr val="FFFFFF"/>
                </a:highlight>
              </a:rPr>
              <a:t>N</a:t>
            </a:r>
            <a:r>
              <a:rPr lang="en" sz="1800">
                <a:highlight>
                  <a:srgbClr val="FFFFFF"/>
                </a:highlight>
              </a:rPr>
              <a:t>early a third of global oil supply.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Strait of Hormuz and the Suez Canal</a:t>
            </a:r>
            <a:endParaRPr sz="1800">
              <a:highlight>
                <a:srgbClr val="FFFFFF"/>
              </a:highlight>
            </a:endParaRPr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V</a:t>
            </a:r>
            <a:r>
              <a:rPr lang="en" sz="1800"/>
              <a:t>olatility in oil prices 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Concerns about supply disruptions</a:t>
            </a:r>
            <a:endParaRPr sz="1800">
              <a:highlight>
                <a:srgbClr val="FFFFFF"/>
              </a:highlight>
            </a:endParaRPr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I</a:t>
            </a:r>
            <a:r>
              <a:rPr lang="en" sz="1800"/>
              <a:t>nfluence diplomatic relations and foreign policy decisions</a:t>
            </a:r>
            <a:endParaRPr sz="1800">
              <a:highlight>
                <a:srgbClr val="FFFFFF"/>
              </a:highlight>
            </a:endParaRPr>
          </a:p>
          <a:p>
            <a:pPr indent="-381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479" name="Google Shape;479;p7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650" y="1246502"/>
            <a:ext cx="3886200" cy="26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2"/>
          <p:cNvSpPr txBox="1"/>
          <p:nvPr>
            <p:ph idx="1" type="body"/>
          </p:nvPr>
        </p:nvSpPr>
        <p:spPr>
          <a:xfrm>
            <a:off x="412100" y="1384431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10 such </a:t>
            </a:r>
            <a:r>
              <a:rPr lang="en" sz="1800"/>
              <a:t>conflicts.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Average 2.47% decline.</a:t>
            </a:r>
            <a:r>
              <a:rPr lang="en" sz="1800"/>
              <a:t> 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rgbClr val="FF0000"/>
                </a:solidFill>
              </a:rPr>
              <a:t>5 % decline.</a:t>
            </a:r>
            <a:endParaRPr sz="1800">
              <a:solidFill>
                <a:srgbClr val="FF0000"/>
              </a:solidFill>
            </a:endParaRPr>
          </a:p>
          <a:p>
            <a:pPr indent="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485" name="Google Shape;485;p72"/>
          <p:cNvGraphicFramePr/>
          <p:nvPr/>
        </p:nvGraphicFramePr>
        <p:xfrm>
          <a:off x="4457838" y="16297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{64AB8446-F856-4113-A5E0-850E434383D1}</a:tableStyleId>
              </a:tblPr>
              <a:tblGrid>
                <a:gridCol w="595075"/>
                <a:gridCol w="1535500"/>
                <a:gridCol w="685850"/>
                <a:gridCol w="573250"/>
                <a:gridCol w="941775"/>
              </a:tblGrid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800" u="none" cap="none" strike="noStrike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S.NO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800" u="none" cap="none" strike="noStrike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Market Shock Events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800" u="none" cap="none" strike="noStrike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 Date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800" u="none" cap="none" strike="noStrike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 Day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800" u="none" cap="none" strike="noStrike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Drawdown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Madrid Bombing 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03-11-2004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-1.50%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-2.90%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London Subway Bombing 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07-05-2005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Boston Marathon Bombing 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4/15/2013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-3.00%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Bombing of Syria 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04-07-2017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-1.20%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North Korea Missile Crisis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7/28/2017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-1.50%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Saudi Aramco Drone Strike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9/14/2019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-4.00%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Iranian General Killed In Airstrike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01-03-2020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U.S. Pulls Out </a:t>
                      </a: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 </a:t>
                      </a: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Afghanistan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8/30/2021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Escalation of Russia/Ukraine Conflict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2/17/2022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-2.10%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-6.80%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/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Israel-Hamas War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10-09-2023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-4.50%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highlight>
                          <a:srgbClr val="DDEBF7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b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highlight>
                          <a:srgbClr val="DDEBF7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-0.55%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highlight>
                            <a:srgbClr val="DDEBF7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-2.47%</a:t>
                      </a:r>
                      <a:endParaRPr sz="1100"/>
                    </a:p>
                  </a:txBody>
                  <a:tcPr marT="5725" marB="0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2) Natural Disasters and Pandemics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7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92" name="Google Shape;492;p73"/>
          <p:cNvSpPr txBox="1"/>
          <p:nvPr>
            <p:ph idx="1" type="body"/>
          </p:nvPr>
        </p:nvSpPr>
        <p:spPr>
          <a:xfrm>
            <a:off x="248650" y="1369225"/>
            <a:ext cx="58347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</a:rPr>
              <a:t>Insurance Industry Pressure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</a:rPr>
              <a:t>Supply Chain Disruptions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</a:rPr>
              <a:t>Investor Confidence Wanes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</a:rPr>
              <a:t>Infrastructure Damage Costs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</a:rPr>
              <a:t>Consumer Spending Declines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</a:rPr>
              <a:t>Economic Growth Stalls</a:t>
            </a:r>
            <a:endParaRPr sz="1800"/>
          </a:p>
        </p:txBody>
      </p:sp>
      <p:pic>
        <p:nvPicPr>
          <p:cNvPr id="493" name="Google Shape;4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50" y="1369225"/>
            <a:ext cx="4507175" cy="34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4"/>
          <p:cNvSpPr txBox="1"/>
          <p:nvPr>
            <p:ph idx="1" type="body"/>
          </p:nvPr>
        </p:nvSpPr>
        <p:spPr>
          <a:xfrm>
            <a:off x="466417" y="9120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5 industries</a:t>
            </a:r>
            <a:endParaRPr sz="1800"/>
          </a:p>
          <a:p>
            <a:pPr indent="-2032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Stanford research </a:t>
            </a:r>
            <a:r>
              <a:rPr lang="en" sz="1800"/>
              <a:t>.5 %</a:t>
            </a:r>
            <a:r>
              <a:rPr lang="en" sz="1800"/>
              <a:t> decline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rgbClr val="FF0000"/>
                </a:solidFill>
              </a:rPr>
              <a:t>2.5% decline</a:t>
            </a:r>
            <a:r>
              <a:rPr lang="en" sz="1800"/>
              <a:t> </a:t>
            </a:r>
            <a:endParaRPr sz="1800"/>
          </a:p>
          <a:p>
            <a:pPr indent="-381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499" name="Google Shape;499;p7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149" y="1435510"/>
            <a:ext cx="3976500" cy="24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3) Technological Developments</a:t>
            </a:r>
            <a:br>
              <a:rPr b="1" lang="en" sz="2400">
                <a:latin typeface="Arial"/>
                <a:ea typeface="Arial"/>
                <a:cs typeface="Arial"/>
                <a:sym typeface="Arial"/>
              </a:rPr>
            </a:b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75"/>
          <p:cNvSpPr txBox="1"/>
          <p:nvPr>
            <p:ph idx="1" type="body"/>
          </p:nvPr>
        </p:nvSpPr>
        <p:spPr>
          <a:xfrm>
            <a:off x="2044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Technology adoption accelerates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Digital transformation drives expansion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Innovation fuels market growth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efficiency boosts productivity</a:t>
            </a:r>
            <a:endParaRPr sz="1800"/>
          </a:p>
          <a:p>
            <a:pPr indent="-381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506" name="Google Shape;506;p7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507" name="Google Shape;5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875" y="1424925"/>
            <a:ext cx="4352976" cy="29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ctrTitle"/>
          </p:nvPr>
        </p:nvSpPr>
        <p:spPr>
          <a:xfrm>
            <a:off x="966751" y="91675"/>
            <a:ext cx="7226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Results of UEFA European Championship finals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0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475" y="562124"/>
            <a:ext cx="3815051" cy="44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080" y="124240"/>
            <a:ext cx="657813" cy="102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6"/>
          <p:cNvSpPr txBox="1"/>
          <p:nvPr>
            <p:ph idx="1" type="body"/>
          </p:nvPr>
        </p:nvSpPr>
        <p:spPr>
          <a:xfrm>
            <a:off x="107225" y="143106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Expected growth 9 </a:t>
            </a:r>
            <a:r>
              <a:rPr lang="en" sz="1800"/>
              <a:t>percent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Most of the companies are from IT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High spending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B050"/>
              </a:buClr>
              <a:buSzPts val="1800"/>
              <a:buChar char="•"/>
            </a:pPr>
            <a:r>
              <a:rPr lang="en" sz="1800">
                <a:solidFill>
                  <a:srgbClr val="00B050"/>
                </a:solidFill>
              </a:rPr>
              <a:t>6 %</a:t>
            </a:r>
            <a:endParaRPr sz="1800">
              <a:solidFill>
                <a:srgbClr val="00B050"/>
              </a:solidFill>
            </a:endParaRPr>
          </a:p>
        </p:txBody>
      </p:sp>
      <p:sp>
        <p:nvSpPr>
          <p:cNvPr id="513" name="Google Shape;513;p7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514" name="Google Shape;51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276" y="1345313"/>
            <a:ext cx="4809601" cy="33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4) Elections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Uncertainty causes volatility.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Policy changes impact sectors.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Investor sentiment fluctuates.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Long-term outlook shifts.</a:t>
            </a:r>
            <a:endParaRPr sz="1800"/>
          </a:p>
          <a:p>
            <a:pPr indent="-381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521" name="Google Shape;5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369225"/>
            <a:ext cx="4056475" cy="27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75" y="562225"/>
            <a:ext cx="7610051" cy="40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/>
          <p:nvPr>
            <p:ph idx="1" type="body"/>
          </p:nvPr>
        </p:nvSpPr>
        <p:spPr>
          <a:xfrm>
            <a:off x="685800" y="134756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Minor increment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Not so </a:t>
            </a:r>
            <a:r>
              <a:rPr lang="en" sz="1800"/>
              <a:t>influential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Char char="•"/>
            </a:pPr>
            <a:r>
              <a:rPr lang="en" sz="1800">
                <a:solidFill>
                  <a:srgbClr val="00B050"/>
                </a:solidFill>
              </a:rPr>
              <a:t>1%</a:t>
            </a:r>
            <a:endParaRPr sz="1800">
              <a:solidFill>
                <a:srgbClr val="00B050"/>
              </a:solidFill>
            </a:endParaRPr>
          </a:p>
        </p:txBody>
      </p:sp>
      <p:pic>
        <p:nvPicPr>
          <p:cNvPr id="532" name="Google Shape;5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000" y="985750"/>
            <a:ext cx="4530500" cy="33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5) Market sentiment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0"/>
          <p:cNvSpPr txBox="1"/>
          <p:nvPr>
            <p:ph idx="1" type="body"/>
          </p:nvPr>
        </p:nvSpPr>
        <p:spPr>
          <a:xfrm>
            <a:off x="14260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Influence on trading behavior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Drives buying/selling decisions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Impacts asset prices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Reflects investor confidence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39" name="Google Shape;53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313" y="1033200"/>
            <a:ext cx="43910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There is </a:t>
            </a:r>
            <a:r>
              <a:rPr lang="en" sz="1800"/>
              <a:t>overall</a:t>
            </a:r>
            <a:r>
              <a:rPr lang="en" sz="1800"/>
              <a:t> growth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People are investing</a:t>
            </a:r>
            <a:endParaRPr sz="1800"/>
          </a:p>
          <a:p>
            <a:pPr indent="-1524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B050"/>
              </a:buClr>
              <a:buSzPts val="1800"/>
              <a:buChar char="•"/>
            </a:pPr>
            <a:r>
              <a:rPr lang="en" sz="1800">
                <a:solidFill>
                  <a:srgbClr val="00B050"/>
                </a:solidFill>
              </a:rPr>
              <a:t>4%</a:t>
            </a:r>
            <a:endParaRPr sz="1800">
              <a:solidFill>
                <a:srgbClr val="00B050"/>
              </a:solidFill>
            </a:endParaRPr>
          </a:p>
        </p:txBody>
      </p:sp>
      <p:pic>
        <p:nvPicPr>
          <p:cNvPr id="545" name="Google Shape;5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0" y="1420416"/>
            <a:ext cx="4324350" cy="283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25" y="955575"/>
            <a:ext cx="6162550" cy="32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</a:endParaRPr>
          </a:p>
        </p:txBody>
      </p:sp>
      <p:pic>
        <p:nvPicPr>
          <p:cNvPr id="557" name="Google Shape;55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50" y="1202875"/>
            <a:ext cx="7659900" cy="310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Works Cited - Question 1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8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England national football team - Wikipedia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England Football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</a:rPr>
              <a:t>https://www.uefa.com/nationalassociations/uefarankings/country/?year=2024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https://www.bbc.com/sport/football/68671206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https://www.bbc.com/sport/football/68668152</a:t>
            </a:r>
            <a:endParaRPr sz="1200">
              <a:solidFill>
                <a:srgbClr val="4657A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657A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657A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Works Cited - Question 2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Russian Presidential Election Info</a:t>
            </a:r>
            <a:endParaRPr sz="1200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https://www.state.gov/u-s-relations-with-russia/</a:t>
            </a:r>
            <a:endParaRPr sz="1200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https://history.state.gov/milestones/1961-1968/cuban-missile-crisis</a:t>
            </a:r>
            <a:endParaRPr sz="1200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https://history.state.gov/milestones/1977-1980/soviet-invasion-afghanistan</a:t>
            </a:r>
            <a:endParaRPr sz="1200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https://www.state.gov/u-s-relations-with-russia/</a:t>
            </a:r>
            <a:endParaRPr sz="1200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https://projects.fivethirtyeight.com/polls/president-general/2024/national/</a:t>
            </a:r>
            <a:endParaRPr sz="1200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https://www.bbc.com/news/world-europe-68778338</a:t>
            </a:r>
            <a:endParaRPr sz="1200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7A1"/>
              </a:buClr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https://ua.usembassy.gov/our-relationship/policy-history/#:~:text=The%20United%20States</a:t>
            </a:r>
            <a:r>
              <a:rPr lang="en" sz="1200" u="sng">
                <a:solidFill>
                  <a:srgbClr val="4657A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%20and%20Ukraine,%2C%20aircraft%2C%20and%20agricultural%20products</a:t>
            </a:r>
            <a:r>
              <a:rPr lang="en" sz="1200">
                <a:solidFill>
                  <a:srgbClr val="4657A1"/>
                </a:solidFill>
              </a:rPr>
              <a:t>.</a:t>
            </a:r>
            <a:endParaRPr sz="1200">
              <a:solidFill>
                <a:srgbClr val="4657A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657A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781464" y="126452"/>
            <a:ext cx="7578827" cy="495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Setting up a Bayesian prior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877530" y="587167"/>
            <a:ext cx="7578828" cy="40451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How far has England National Team advanced in each previous tournaments?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41"/>
          <p:cNvGrpSpPr/>
          <p:nvPr/>
        </p:nvGrpSpPr>
        <p:grpSpPr>
          <a:xfrm>
            <a:off x="7940249" y="1646417"/>
            <a:ext cx="1109160" cy="1246238"/>
            <a:chOff x="10673617" y="2244245"/>
            <a:chExt cx="1478880" cy="1661651"/>
          </a:xfrm>
        </p:grpSpPr>
        <p:sp>
          <p:nvSpPr>
            <p:cNvPr id="241" name="Google Shape;241;p41"/>
            <p:cNvSpPr/>
            <p:nvPr/>
          </p:nvSpPr>
          <p:spPr>
            <a:xfrm>
              <a:off x="10673617" y="2244245"/>
              <a:ext cx="248149" cy="1661651"/>
            </a:xfrm>
            <a:prstGeom prst="rightBrace">
              <a:avLst>
                <a:gd fmla="val 8333" name="adj1"/>
                <a:gd fmla="val 48817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10947579" y="2484207"/>
              <a:ext cx="1204918" cy="491615"/>
            </a:xfrm>
            <a:prstGeom prst="wedgeEllipseCallout">
              <a:avLst>
                <a:gd fmla="val -40417" name="adj1"/>
                <a:gd fmla="val 625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2857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Not relevant!</a:t>
              </a:r>
              <a:endParaRPr b="1" i="1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3" name="Google Shape;24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986" y="1254979"/>
            <a:ext cx="7464263" cy="3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Works Cited - Question 3</a:t>
            </a:r>
            <a:endParaRPr/>
          </a:p>
        </p:txBody>
      </p:sp>
      <p:sp>
        <p:nvSpPr>
          <p:cNvPr id="575" name="Google Shape;575;p86"/>
          <p:cNvSpPr txBox="1"/>
          <p:nvPr>
            <p:ph idx="1" type="body"/>
          </p:nvPr>
        </p:nvSpPr>
        <p:spPr>
          <a:xfrm>
            <a:off x="628650" y="139074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https://www.macrotrends.net/1358/dow-jones-industrial-average-last-10-years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https://www.jpmorgan.com/insights/outlook/market-outlook/geopolitical-unrest-assessing-market-implications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https://economictimes.indiatimes.com/markets/stocks/news/how-will-the-israel-palestine-war-impact-financial-markets-is-there-any-historical-reference-to-this/articleshow/104362098.cms?from=mdr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https://www.reuters.com/markets/global-markets-middle-east-conflict-2023-10-18/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https://www.lpl.com/research/blog/middle-east-conflict-how-stocks-react-to-geopolitical-shock.html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https://www.statista.com/outlook/tmo/it-services/united-states#revenue 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https://www.gartner.com/en/newsroom/press-releases/01-17-2024-gartner-forecasts-worldwide-it-spending-to-grow-six-point-eight-percent-in-2024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https://web.stanford.edu/~ishuwar/Disasters_Stocks_Current.pdf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https://www.ig.com/en/trading-strategies/impact_of_naturaldisasterandwars-231208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https://www.ncei.noaa.gov/access/billions/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https://www.undrr.org/media/48008/download?startDownload=20240428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https://www.forbes.com/advisor/investing/how-do-elections-affect-the-stock-market/</a:t>
            </a:r>
            <a:endParaRPr sz="1200" u="sng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https://www.investopedia.com/terms/m/marketsentiment.asp</a:t>
            </a:r>
            <a:endParaRPr sz="1200">
              <a:solidFill>
                <a:srgbClr val="4657A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rgbClr val="4657A1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https://www.cbre.com/insights/reports/2024-global-investor-intentions-survey</a:t>
            </a:r>
            <a:endParaRPr sz="1200" u="sng">
              <a:solidFill>
                <a:srgbClr val="4657A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657A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7"/>
          <p:cNvSpPr txBox="1"/>
          <p:nvPr>
            <p:ph type="title"/>
          </p:nvPr>
        </p:nvSpPr>
        <p:spPr>
          <a:xfrm>
            <a:off x="628650" y="20746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Thank You!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ctrTitle"/>
          </p:nvPr>
        </p:nvSpPr>
        <p:spPr>
          <a:xfrm>
            <a:off x="1224643" y="246211"/>
            <a:ext cx="6858000" cy="75219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How far has England National Team advanced in each previous tournaments?</a:t>
            </a:r>
            <a:endParaRPr b="1" sz="2400"/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387" y="1298431"/>
            <a:ext cx="8001226" cy="24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/>
          <p:nvPr/>
        </p:nvSpPr>
        <p:spPr>
          <a:xfrm rot="2064859">
            <a:off x="3520076" y="3704200"/>
            <a:ext cx="132415" cy="28760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EE59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2"/>
          <p:cNvSpPr/>
          <p:nvPr/>
        </p:nvSpPr>
        <p:spPr>
          <a:xfrm>
            <a:off x="2188028" y="3976007"/>
            <a:ext cx="1338943" cy="726622"/>
          </a:xfrm>
          <a:prstGeom prst="verticalScroll">
            <a:avLst>
              <a:gd fmla="val 12500" name="adj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Bayesian prior (P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1106129" y="172655"/>
            <a:ext cx="7175951" cy="899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Cluster Ques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tions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1528000" y="17486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ankings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anager’s experience</a:t>
            </a:r>
            <a:endParaRPr sz="1800"/>
          </a:p>
          <a:p>
            <a:pPr indent="-1778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Players’ effect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 rotWithShape="1">
          <a:blip r:embed="rId5">
            <a:alphaModFix/>
          </a:blip>
          <a:srcRect b="13028" l="0" r="-1760" t="0"/>
          <a:stretch/>
        </p:blipFill>
        <p:spPr>
          <a:xfrm>
            <a:off x="4463704" y="1225450"/>
            <a:ext cx="3818371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877530" y="197911"/>
            <a:ext cx="7886700" cy="672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Team’s rankings</a:t>
            </a:r>
            <a:endParaRPr b="1" sz="2400"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965361" y="788638"/>
            <a:ext cx="7886700" cy="8759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Top 3 since 2002 </a:t>
            </a:r>
            <a:endParaRPr sz="18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Number #1 in the last 3 years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6584" y="1664598"/>
            <a:ext cx="7150831" cy="3205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978693" y="273844"/>
            <a:ext cx="7536656" cy="67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Rankings’ role 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2" y="1456134"/>
            <a:ext cx="3942300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42" y="91669"/>
            <a:ext cx="803088" cy="106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2080" y="124240"/>
            <a:ext cx="657812" cy="102870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5"/>
          <p:cNvSpPr txBox="1"/>
          <p:nvPr/>
        </p:nvSpPr>
        <p:spPr>
          <a:xfrm>
            <a:off x="200024" y="1581151"/>
            <a:ext cx="4186238" cy="2496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475985" y="1456134"/>
            <a:ext cx="3942449" cy="19078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266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major change in rankings </a:t>
            </a:r>
            <a:endParaRPr sz="1800"/>
          </a:p>
          <a:p>
            <a:pPr indent="-177800" lvl="0" marL="2667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obvious relation between rankings and team’s success </a:t>
            </a:r>
            <a:endParaRPr sz="1800"/>
          </a:p>
          <a:p>
            <a:pPr indent="-177800" lvl="0" marL="2667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potential impact on position change </a:t>
            </a:r>
            <a:endParaRPr sz="1800"/>
          </a:p>
          <a:p>
            <a:pPr indent="-3810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